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5" r:id="rId4"/>
    <p:sldId id="260" r:id="rId5"/>
    <p:sldId id="261" r:id="rId6"/>
    <p:sldId id="262" r:id="rId7"/>
    <p:sldId id="264" r:id="rId8"/>
    <p:sldId id="263" r:id="rId9"/>
    <p:sldId id="26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4" d="100"/>
          <a:sy n="84" d="100"/>
        </p:scale>
        <p:origin x="48"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tmp>
</file>

<file path=ppt/media/image11.tmp>
</file>

<file path=ppt/media/image12.tmp>
</file>

<file path=ppt/media/image13.tmp>
</file>

<file path=ppt/media/image14.tmp>
</file>

<file path=ppt/media/image15.tmp>
</file>

<file path=ppt/media/image2.png>
</file>

<file path=ppt/media/image3.jpg>
</file>

<file path=ppt/media/image4.png>
</file>

<file path=ppt/media/image5.png>
</file>

<file path=ppt/media/image6.png>
</file>

<file path=ppt/media/image7.png>
</file>

<file path=ppt/media/image8.tmp>
</file>

<file path=ppt/media/image9.tmp>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B2C3767-A3E0-44B3-BC27-604CBC52B48D}" type="datetimeFigureOut">
              <a:rPr lang="en-US" smtClean="0"/>
              <a:t>12/31/2022</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37511344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508553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75950999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641770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10867206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B2C3767-A3E0-44B3-BC27-604CBC52B48D}" type="datetimeFigureOut">
              <a:rPr lang="en-US" smtClean="0"/>
              <a:t>12/31/2022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4467411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B2C3767-A3E0-44B3-BC27-604CBC52B48D}" type="datetimeFigureOut">
              <a:rPr lang="en-US" smtClean="0"/>
              <a:t>12/31/2022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42677856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C3767-A3E0-44B3-BC27-604CBC52B48D}"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40047731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C3767-A3E0-44B3-BC27-604CBC52B48D}"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971429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2C3767-A3E0-44B3-BC27-604CBC52B48D}"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6259478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2C3767-A3E0-44B3-BC27-604CBC52B48D}" type="datetimeFigureOut">
              <a:rPr lang="en-US" smtClean="0"/>
              <a:t>12/31/2022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894542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983707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2C3767-A3E0-44B3-BC27-604CBC52B48D}" type="datetimeFigureOut">
              <a:rPr lang="en-US" smtClean="0"/>
              <a:t>12/31/2022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7859465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2C3767-A3E0-44B3-BC27-604CBC52B48D}" type="datetimeFigureOut">
              <a:rPr lang="en-US" smtClean="0"/>
              <a:t>12/31/2022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41061611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2C3767-A3E0-44B3-BC27-604CBC52B48D}" type="datetimeFigureOut">
              <a:rPr lang="en-US" smtClean="0"/>
              <a:t>12/31/2022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1598687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2833013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B2C3767-A3E0-44B3-BC27-604CBC52B48D}" type="datetimeFigureOut">
              <a:rPr lang="en-US" smtClean="0"/>
              <a:t>12/31/2022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DF2C436-F824-4D57-9E2A-C5A38156EBEC}" type="slidenum">
              <a:rPr lang="en-US" smtClean="0"/>
              <a:t>‹#›</a:t>
            </a:fld>
            <a:endParaRPr lang="en-US"/>
          </a:p>
        </p:txBody>
      </p:sp>
    </p:spTree>
    <p:extLst>
      <p:ext uri="{BB962C8B-B14F-4D97-AF65-F5344CB8AC3E}">
        <p14:creationId xmlns:p14="http://schemas.microsoft.com/office/powerpoint/2010/main" val="4046555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B2C3767-A3E0-44B3-BC27-604CBC52B48D}" type="datetimeFigureOut">
              <a:rPr lang="en-US" smtClean="0"/>
              <a:t>12/31/2022</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DF2C436-F824-4D57-9E2A-C5A38156EBEC}" type="slidenum">
              <a:rPr lang="en-US" smtClean="0"/>
              <a:t>‹#›</a:t>
            </a:fld>
            <a:endParaRPr lang="en-US"/>
          </a:p>
        </p:txBody>
      </p:sp>
    </p:spTree>
    <p:extLst>
      <p:ext uri="{BB962C8B-B14F-4D97-AF65-F5344CB8AC3E}">
        <p14:creationId xmlns:p14="http://schemas.microsoft.com/office/powerpoint/2010/main" val="2574972938"/>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image" Target="../media/image12.tmp"/><Relationship Id="rId1" Type="http://schemas.openxmlformats.org/officeDocument/2006/relationships/slideLayout" Target="../slideLayouts/slideLayout2.xml"/><Relationship Id="rId4" Type="http://schemas.openxmlformats.org/officeDocument/2006/relationships/image" Target="../media/image14.tmp"/></Relationships>
</file>

<file path=ppt/slides/_rels/slide8.xml.rels><?xml version="1.0" encoding="UTF-8" standalone="yes"?>
<Relationships xmlns="http://schemas.openxmlformats.org/package/2006/relationships"><Relationship Id="rId2" Type="http://schemas.openxmlformats.org/officeDocument/2006/relationships/image" Target="../media/image15.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7CE0F-DD9F-6B39-C2EA-E0E36BA6A992}"/>
              </a:ext>
            </a:extLst>
          </p:cNvPr>
          <p:cNvSpPr>
            <a:spLocks noGrp="1"/>
          </p:cNvSpPr>
          <p:nvPr>
            <p:ph type="ctrTitle"/>
          </p:nvPr>
        </p:nvSpPr>
        <p:spPr>
          <a:xfrm>
            <a:off x="6530618" y="-613969"/>
            <a:ext cx="8791575" cy="3685942"/>
          </a:xfrm>
        </p:spPr>
        <p:txBody>
          <a:bodyPr>
            <a:normAutofit/>
          </a:bodyPr>
          <a:lstStyle/>
          <a:p>
            <a:r>
              <a:rPr lang="en-US" sz="6600" dirty="0">
                <a:latin typeface="Bernard MT Condensed" panose="02050806060905020404" pitchFamily="18" charset="0"/>
              </a:rPr>
              <a:t>ITC PROJECT</a:t>
            </a:r>
            <a:br>
              <a:rPr lang="en-US" sz="6600" dirty="0">
                <a:latin typeface="Bernard MT Condensed" panose="02050806060905020404" pitchFamily="18" charset="0"/>
              </a:rPr>
            </a:br>
            <a:r>
              <a:rPr lang="en-US" sz="6600" dirty="0" smtClean="0">
                <a:latin typeface="Bernard MT Condensed" panose="02050806060905020404" pitchFamily="18" charset="0"/>
              </a:rPr>
              <a:t>(HTML </a:t>
            </a:r>
            <a:r>
              <a:rPr lang="en-US" sz="6600" dirty="0">
                <a:latin typeface="Bernard MT Condensed" panose="02050806060905020404" pitchFamily="18" charset="0"/>
              </a:rPr>
              <a:t>WEBSITE</a:t>
            </a:r>
            <a:r>
              <a:rPr lang="en-US" sz="6600" dirty="0" smtClean="0">
                <a:latin typeface="Bernard MT Condensed" panose="02050806060905020404" pitchFamily="18" charset="0"/>
              </a:rPr>
              <a:t>)</a:t>
            </a:r>
            <a:br>
              <a:rPr lang="en-US" sz="6600" dirty="0" smtClean="0">
                <a:latin typeface="Bernard MT Condensed" panose="02050806060905020404" pitchFamily="18" charset="0"/>
              </a:rPr>
            </a:br>
            <a:endParaRPr lang="en-US" sz="6600" dirty="0">
              <a:latin typeface="Bernard MT Condensed" panose="02050806060905020404" pitchFamily="18" charset="0"/>
            </a:endParaRPr>
          </a:p>
        </p:txBody>
      </p:sp>
      <p:sp>
        <p:nvSpPr>
          <p:cNvPr id="3" name="Subtitle 2">
            <a:extLst>
              <a:ext uri="{FF2B5EF4-FFF2-40B4-BE49-F238E27FC236}">
                <a16:creationId xmlns:a16="http://schemas.microsoft.com/office/drawing/2014/main" id="{0284DCD6-B7E1-54FE-E7B5-5CAA7399B226}"/>
              </a:ext>
            </a:extLst>
          </p:cNvPr>
          <p:cNvSpPr>
            <a:spLocks noGrp="1"/>
          </p:cNvSpPr>
          <p:nvPr>
            <p:ph type="subTitle" idx="1"/>
          </p:nvPr>
        </p:nvSpPr>
        <p:spPr>
          <a:xfrm>
            <a:off x="6746375" y="4742470"/>
            <a:ext cx="8791575" cy="1655762"/>
          </a:xfrm>
        </p:spPr>
        <p:txBody>
          <a:bodyPr>
            <a:normAutofit fontScale="92500" lnSpcReduction="20000"/>
          </a:bodyPr>
          <a:lstStyle/>
          <a:p>
            <a:r>
              <a:rPr lang="en-US" dirty="0">
                <a:solidFill>
                  <a:schemeClr val="tx1"/>
                </a:solidFill>
                <a:latin typeface="Algerian" panose="04020705040A02060702" pitchFamily="82" charset="0"/>
              </a:rPr>
              <a:t>Group members:</a:t>
            </a:r>
          </a:p>
          <a:p>
            <a:r>
              <a:rPr lang="en-US" dirty="0" smtClean="0">
                <a:solidFill>
                  <a:schemeClr val="tx1"/>
                </a:solidFill>
                <a:latin typeface="Algerian" panose="04020705040A02060702" pitchFamily="82" charset="0"/>
              </a:rPr>
              <a:t>. </a:t>
            </a:r>
            <a:r>
              <a:rPr lang="en-US" smtClean="0">
                <a:solidFill>
                  <a:schemeClr val="tx1"/>
                </a:solidFill>
                <a:latin typeface="Algerian" panose="04020705040A02060702" pitchFamily="82" charset="0"/>
              </a:rPr>
              <a:t>Ahsan RAZA (GR)</a:t>
            </a:r>
            <a:endParaRPr lang="en-US" dirty="0">
              <a:solidFill>
                <a:schemeClr val="tx1"/>
              </a:solidFill>
              <a:latin typeface="Algerian" panose="04020705040A02060702" pitchFamily="82" charset="0"/>
            </a:endParaRPr>
          </a:p>
          <a:p>
            <a:r>
              <a:rPr lang="en-US" dirty="0" smtClean="0">
                <a:solidFill>
                  <a:schemeClr val="tx1"/>
                </a:solidFill>
                <a:latin typeface="Algerian" panose="04020705040A02060702" pitchFamily="82" charset="0"/>
              </a:rPr>
              <a:t>. </a:t>
            </a:r>
            <a:r>
              <a:rPr lang="en-US" dirty="0" err="1" smtClean="0">
                <a:solidFill>
                  <a:schemeClr val="tx1"/>
                </a:solidFill>
                <a:latin typeface="Algerian" panose="04020705040A02060702" pitchFamily="82" charset="0"/>
              </a:rPr>
              <a:t>Naqi</a:t>
            </a:r>
            <a:r>
              <a:rPr lang="en-US" dirty="0">
                <a:solidFill>
                  <a:schemeClr val="tx1"/>
                </a:solidFill>
                <a:latin typeface="Algerian" panose="04020705040A02060702" pitchFamily="82" charset="0"/>
              </a:rPr>
              <a:t> </a:t>
            </a:r>
            <a:r>
              <a:rPr lang="en-US" dirty="0" smtClean="0">
                <a:solidFill>
                  <a:schemeClr val="tx1"/>
                </a:solidFill>
                <a:latin typeface="Algerian" panose="04020705040A02060702" pitchFamily="82" charset="0"/>
              </a:rPr>
              <a:t>ASKARI</a:t>
            </a:r>
            <a:endParaRPr lang="en-US" dirty="0">
              <a:solidFill>
                <a:schemeClr val="tx1"/>
              </a:solidFill>
              <a:latin typeface="Algerian" panose="04020705040A02060702" pitchFamily="82" charset="0"/>
            </a:endParaRPr>
          </a:p>
          <a:p>
            <a:r>
              <a:rPr lang="en-US" dirty="0" smtClean="0">
                <a:solidFill>
                  <a:schemeClr val="tx1"/>
                </a:solidFill>
                <a:latin typeface="Algerian" panose="04020705040A02060702" pitchFamily="82" charset="0"/>
              </a:rPr>
              <a:t>.</a:t>
            </a:r>
            <a:r>
              <a:rPr lang="en-US" dirty="0"/>
              <a:t> </a:t>
            </a:r>
            <a:r>
              <a:rPr lang="en-US" sz="2100" dirty="0">
                <a:solidFill>
                  <a:schemeClr val="tx1"/>
                </a:solidFill>
                <a:latin typeface="Algerian" panose="04020705040A02060702" pitchFamily="82" charset="0"/>
              </a:rPr>
              <a:t>MUHAMMAD</a:t>
            </a:r>
            <a:r>
              <a:rPr lang="en-US" dirty="0"/>
              <a:t> </a:t>
            </a:r>
            <a:r>
              <a:rPr lang="en-US" dirty="0" smtClean="0">
                <a:solidFill>
                  <a:schemeClr val="tx1"/>
                </a:solidFill>
                <a:latin typeface="Algerian" panose="04020705040A02060702" pitchFamily="82" charset="0"/>
              </a:rPr>
              <a:t> </a:t>
            </a:r>
            <a:r>
              <a:rPr lang="en-US" dirty="0" err="1" smtClean="0">
                <a:solidFill>
                  <a:schemeClr val="tx1"/>
                </a:solidFill>
                <a:latin typeface="Algerian" panose="04020705040A02060702" pitchFamily="82" charset="0"/>
              </a:rPr>
              <a:t>Shayan</a:t>
            </a:r>
            <a:r>
              <a:rPr lang="en-US" dirty="0" smtClean="0">
                <a:solidFill>
                  <a:schemeClr val="tx1"/>
                </a:solidFill>
                <a:latin typeface="Algerian" panose="04020705040A02060702" pitchFamily="82" charset="0"/>
              </a:rPr>
              <a:t> </a:t>
            </a:r>
            <a:endParaRPr lang="en-US" dirty="0">
              <a:solidFill>
                <a:schemeClr val="tx1"/>
              </a:solidFill>
              <a:latin typeface="Algerian" panose="04020705040A02060702" pitchFamily="82" charset="0"/>
            </a:endParaRPr>
          </a:p>
          <a:p>
            <a:endParaRPr lang="en-US" dirty="0">
              <a:latin typeface="Arial Black" panose="020B0A04020102020204" pitchFamily="34" charset="0"/>
            </a:endParaRPr>
          </a:p>
        </p:txBody>
      </p:sp>
    </p:spTree>
    <p:extLst>
      <p:ext uri="{BB962C8B-B14F-4D97-AF65-F5344CB8AC3E}">
        <p14:creationId xmlns:p14="http://schemas.microsoft.com/office/powerpoint/2010/main" val="11672557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heel(1)">
                                      <p:cBhvr>
                                        <p:cTn id="12" dur="2000"/>
                                        <p:tgtEl>
                                          <p:spTgt spid="3">
                                            <p:txEl>
                                              <p:pRg st="0" end="0"/>
                                            </p:txEl>
                                          </p:spTgt>
                                        </p:tgtEl>
                                      </p:cBhvr>
                                    </p:animEffect>
                                  </p:childTnLst>
                                </p:cTn>
                              </p:par>
                              <p:par>
                                <p:cTn id="13" presetID="21" presetClass="entr" presetSubtype="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wheel(1)">
                                      <p:cBhvr>
                                        <p:cTn id="15" dur="2000"/>
                                        <p:tgtEl>
                                          <p:spTgt spid="3">
                                            <p:txEl>
                                              <p:pRg st="1" end="1"/>
                                            </p:txEl>
                                          </p:spTgt>
                                        </p:tgtEl>
                                      </p:cBhvr>
                                    </p:animEffect>
                                  </p:childTnLst>
                                </p:cTn>
                              </p:par>
                              <p:par>
                                <p:cTn id="16" presetID="21" presetClass="entr" presetSubtype="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wheel(1)">
                                      <p:cBhvr>
                                        <p:cTn id="18" dur="2000"/>
                                        <p:tgtEl>
                                          <p:spTgt spid="3">
                                            <p:txEl>
                                              <p:pRg st="2" end="2"/>
                                            </p:txEl>
                                          </p:spTgt>
                                        </p:tgtEl>
                                      </p:cBhvr>
                                    </p:animEffect>
                                  </p:childTnLst>
                                </p:cTn>
                              </p:par>
                              <p:par>
                                <p:cTn id="19" presetID="21" presetClass="entr" presetSubtype="1"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wheel(1)">
                                      <p:cBhvr>
                                        <p:cTn id="21" dur="20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63A4B-4E5B-6845-908F-8193EF48B490}"/>
              </a:ext>
            </a:extLst>
          </p:cNvPr>
          <p:cNvSpPr>
            <a:spLocks noGrp="1"/>
          </p:cNvSpPr>
          <p:nvPr>
            <p:ph type="title"/>
          </p:nvPr>
        </p:nvSpPr>
        <p:spPr>
          <a:xfrm>
            <a:off x="1167790" y="214072"/>
            <a:ext cx="9905998" cy="1478570"/>
          </a:xfrm>
        </p:spPr>
        <p:txBody>
          <a:bodyPr/>
          <a:lstStyle/>
          <a:p>
            <a:pPr algn="ctr"/>
            <a:r>
              <a:rPr lang="en-US" b="1" dirty="0">
                <a:solidFill>
                  <a:srgbClr val="FF0000"/>
                </a:solidFill>
                <a:latin typeface="Algerian" panose="04020705040A02060702" pitchFamily="82" charset="0"/>
              </a:rPr>
              <a:t>INTRODUCTION:</a:t>
            </a:r>
          </a:p>
        </p:txBody>
      </p:sp>
      <p:sp>
        <p:nvSpPr>
          <p:cNvPr id="3" name="Content Placeholder 2">
            <a:extLst>
              <a:ext uri="{FF2B5EF4-FFF2-40B4-BE49-F238E27FC236}">
                <a16:creationId xmlns:a16="http://schemas.microsoft.com/office/drawing/2014/main" id="{EC9B1462-3BB1-FF80-9009-BBC3CC1BF050}"/>
              </a:ext>
            </a:extLst>
          </p:cNvPr>
          <p:cNvSpPr>
            <a:spLocks noGrp="1"/>
          </p:cNvSpPr>
          <p:nvPr>
            <p:ph idx="1"/>
          </p:nvPr>
        </p:nvSpPr>
        <p:spPr>
          <a:xfrm>
            <a:off x="1167789" y="1554894"/>
            <a:ext cx="9905999" cy="4571586"/>
          </a:xfrm>
          <a:ln>
            <a:solidFill>
              <a:schemeClr val="tx2">
                <a:lumMod val="75000"/>
              </a:schemeClr>
            </a:solidFill>
          </a:ln>
        </p:spPr>
        <p:txBody>
          <a:bodyPr/>
          <a:lstStyle/>
          <a:p>
            <a:r>
              <a:rPr lang="en-US" dirty="0">
                <a:latin typeface="Adobe Devanagari" panose="02040503050201020203" pitchFamily="18" charset="0"/>
                <a:cs typeface="Adobe Devanagari" panose="02040503050201020203" pitchFamily="18" charset="0"/>
              </a:rPr>
              <a:t>We have developed a hotel resort </a:t>
            </a:r>
            <a:r>
              <a:rPr lang="en-US" dirty="0" smtClean="0">
                <a:latin typeface="Adobe Devanagari" panose="02040503050201020203" pitchFamily="18" charset="0"/>
                <a:cs typeface="Adobe Devanagari" panose="02040503050201020203" pitchFamily="18" charset="0"/>
              </a:rPr>
              <a:t>website (</a:t>
            </a:r>
            <a:r>
              <a:rPr lang="en-US" b="1" cap="all" dirty="0"/>
              <a:t>SKYVIEW </a:t>
            </a:r>
            <a:r>
              <a:rPr lang="en-US" b="1" cap="all" dirty="0" smtClean="0"/>
              <a:t>RESORT</a:t>
            </a:r>
            <a:r>
              <a:rPr lang="en-US" dirty="0" smtClean="0">
                <a:latin typeface="Adobe Devanagari" panose="02040503050201020203" pitchFamily="18" charset="0"/>
                <a:cs typeface="Adobe Devanagari" panose="02040503050201020203" pitchFamily="18" charset="0"/>
              </a:rPr>
              <a:t>).</a:t>
            </a:r>
            <a:endParaRPr lang="en-US" dirty="0">
              <a:latin typeface="Adobe Devanagari" panose="02040503050201020203" pitchFamily="18" charset="0"/>
              <a:cs typeface="Adobe Devanagari" panose="02040503050201020203" pitchFamily="18" charset="0"/>
            </a:endParaRPr>
          </a:p>
          <a:p>
            <a:r>
              <a:rPr lang="en-US" dirty="0">
                <a:latin typeface="Adobe Devanagari" panose="02040503050201020203" pitchFamily="18" charset="0"/>
                <a:cs typeface="Adobe Devanagari" panose="02040503050201020203" pitchFamily="18" charset="0"/>
              </a:rPr>
              <a:t>This website can be used to view the resort virtually, to take details about the resort and booking it</a:t>
            </a:r>
            <a:r>
              <a:rPr lang="en-US" dirty="0" smtClean="0">
                <a:latin typeface="Adobe Devanagari" panose="02040503050201020203" pitchFamily="18" charset="0"/>
                <a:cs typeface="Adobe Devanagari" panose="02040503050201020203" pitchFamily="18" charset="0"/>
              </a:rPr>
              <a:t>.</a:t>
            </a:r>
            <a:endParaRPr lang="en-US" dirty="0">
              <a:latin typeface="Adobe Devanagari" panose="02040503050201020203" pitchFamily="18" charset="0"/>
              <a:cs typeface="Adobe Devanagari" panose="02040503050201020203" pitchFamily="18" charset="0"/>
            </a:endParaRPr>
          </a:p>
          <a:p>
            <a:r>
              <a:rPr lang="en-US" dirty="0">
                <a:latin typeface="Adobe Devanagari" panose="02040503050201020203" pitchFamily="18" charset="0"/>
                <a:cs typeface="Adobe Devanagari" panose="02040503050201020203" pitchFamily="18" charset="0"/>
              </a:rPr>
              <a:t>This website is made of HTML and CSS.</a:t>
            </a:r>
          </a:p>
          <a:p>
            <a:endParaRPr lang="en-US" dirty="0"/>
          </a:p>
        </p:txBody>
      </p:sp>
      <p:pic>
        <p:nvPicPr>
          <p:cNvPr id="9" name="Google Shape;304;g1c3161396d2_3_145"/>
          <p:cNvPicPr preferRelativeResize="0"/>
          <p:nvPr/>
        </p:nvPicPr>
        <p:blipFill rotWithShape="1">
          <a:blip r:embed="rId2">
            <a:alphaModFix/>
          </a:blip>
          <a:srcRect r="61893"/>
          <a:stretch/>
        </p:blipFill>
        <p:spPr>
          <a:xfrm rot="15490597">
            <a:off x="2223603" y="3048871"/>
            <a:ext cx="4644770" cy="6856214"/>
          </a:xfrm>
          <a:prstGeom prst="rect">
            <a:avLst/>
          </a:prstGeom>
          <a:noFill/>
          <a:ln>
            <a:noFill/>
          </a:ln>
        </p:spPr>
      </p:pic>
      <p:pic>
        <p:nvPicPr>
          <p:cNvPr id="10" name="Google Shape;304;g1c3161396d2_3_145"/>
          <p:cNvPicPr preferRelativeResize="0"/>
          <p:nvPr/>
        </p:nvPicPr>
        <p:blipFill rotWithShape="1">
          <a:blip r:embed="rId2">
            <a:alphaModFix/>
          </a:blip>
          <a:srcRect r="61893"/>
          <a:stretch/>
        </p:blipFill>
        <p:spPr>
          <a:xfrm>
            <a:off x="8255252" y="4146152"/>
            <a:ext cx="4644770" cy="6856214"/>
          </a:xfrm>
          <a:prstGeom prst="rect">
            <a:avLst/>
          </a:prstGeom>
          <a:noFill/>
          <a:ln>
            <a:noFill/>
          </a:ln>
        </p:spPr>
      </p:pic>
      <p:pic>
        <p:nvPicPr>
          <p:cNvPr id="12" name="Picture 11"/>
          <p:cNvPicPr/>
          <p:nvPr/>
        </p:nvPicPr>
        <p:blipFill>
          <a:blip r:embed="rId3">
            <a:extLst>
              <a:ext uri="{28A0092B-C50C-407E-A947-70E740481C1C}">
                <a14:useLocalDpi xmlns:a14="http://schemas.microsoft.com/office/drawing/2010/main" val="0"/>
              </a:ext>
            </a:extLst>
          </a:blip>
          <a:srcRect/>
          <a:stretch>
            <a:fillRect/>
          </a:stretch>
        </p:blipFill>
        <p:spPr bwMode="auto">
          <a:xfrm>
            <a:off x="6299755" y="4182745"/>
            <a:ext cx="5943600" cy="2675255"/>
          </a:xfrm>
          <a:prstGeom prst="rect">
            <a:avLst/>
          </a:prstGeom>
          <a:noFill/>
          <a:ln>
            <a:noFill/>
          </a:ln>
          <a:effectLst>
            <a:softEdge rad="127000"/>
          </a:effectLst>
        </p:spPr>
      </p:pic>
    </p:spTree>
    <p:extLst>
      <p:ext uri="{BB962C8B-B14F-4D97-AF65-F5344CB8AC3E}">
        <p14:creationId xmlns:p14="http://schemas.microsoft.com/office/powerpoint/2010/main" val="676005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0"/>
                                        <p:tgtEl>
                                          <p:spTgt spid="12"/>
                                        </p:tgtEl>
                                      </p:cBhvr>
                                    </p:animEffect>
                                    <p:anim calcmode="lin" valueType="num">
                                      <p:cBhvr>
                                        <p:cTn id="23" dur="1000" fill="hold"/>
                                        <p:tgtEl>
                                          <p:spTgt spid="12"/>
                                        </p:tgtEl>
                                        <p:attrNameLst>
                                          <p:attrName>ppt_x</p:attrName>
                                        </p:attrNameLst>
                                      </p:cBhvr>
                                      <p:tavLst>
                                        <p:tav tm="0">
                                          <p:val>
                                            <p:strVal val="#ppt_x"/>
                                          </p:val>
                                        </p:tav>
                                        <p:tav tm="100000">
                                          <p:val>
                                            <p:strVal val="#ppt_x"/>
                                          </p:val>
                                        </p:tav>
                                      </p:tavLst>
                                    </p:anim>
                                    <p:anim calcmode="lin" valueType="num">
                                      <p:cBhvr>
                                        <p:cTn id="2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7C87C-F481-C1B4-B344-998F97430E95}"/>
              </a:ext>
            </a:extLst>
          </p:cNvPr>
          <p:cNvSpPr>
            <a:spLocks noGrp="1"/>
          </p:cNvSpPr>
          <p:nvPr>
            <p:ph type="title"/>
          </p:nvPr>
        </p:nvSpPr>
        <p:spPr>
          <a:xfrm>
            <a:off x="1141414" y="-839427"/>
            <a:ext cx="9905998" cy="3155326"/>
          </a:xfrm>
        </p:spPr>
        <p:txBody>
          <a:bodyPr>
            <a:normAutofit/>
          </a:bodyPr>
          <a:lstStyle/>
          <a:p>
            <a:pPr algn="ctr"/>
            <a:r>
              <a:rPr lang="en-US" b="1" dirty="0">
                <a:solidFill>
                  <a:srgbClr val="FF0000"/>
                </a:solidFill>
                <a:latin typeface="Algerian" panose="04020705040A02060702" pitchFamily="82" charset="0"/>
              </a:rPr>
              <a:t>HOME:</a:t>
            </a:r>
          </a:p>
        </p:txBody>
      </p:sp>
      <p:sp>
        <p:nvSpPr>
          <p:cNvPr id="3" name="Content Placeholder 2">
            <a:extLst>
              <a:ext uri="{FF2B5EF4-FFF2-40B4-BE49-F238E27FC236}">
                <a16:creationId xmlns:a16="http://schemas.microsoft.com/office/drawing/2014/main" id="{508EB910-E988-BC0F-1533-4C374F8A0939}"/>
              </a:ext>
            </a:extLst>
          </p:cNvPr>
          <p:cNvSpPr>
            <a:spLocks noGrp="1"/>
          </p:cNvSpPr>
          <p:nvPr>
            <p:ph idx="1"/>
          </p:nvPr>
        </p:nvSpPr>
        <p:spPr>
          <a:xfrm>
            <a:off x="1141413" y="1340557"/>
            <a:ext cx="9905999" cy="4938446"/>
          </a:xfrm>
          <a:ln>
            <a:solidFill>
              <a:schemeClr val="tx2">
                <a:lumMod val="75000"/>
              </a:schemeClr>
            </a:solidFill>
          </a:ln>
        </p:spPr>
        <p:txBody>
          <a:bodyPr>
            <a:normAutofit/>
          </a:bodyPr>
          <a:lstStyle/>
          <a:p>
            <a:r>
              <a:rPr lang="en-US" dirty="0">
                <a:latin typeface="Adobe Devanagari" panose="02040503050201020203" pitchFamily="18" charset="0"/>
                <a:cs typeface="Adobe Devanagari" panose="02040503050201020203" pitchFamily="18" charset="0"/>
              </a:rPr>
              <a:t>The home page, User can interact by watching the view of  breathtaking water slides, adventurous river rapids, a colossal wave pool, and a giant kid’s water castle.</a:t>
            </a:r>
          </a:p>
          <a:p>
            <a:r>
              <a:rPr lang="en-US" dirty="0">
                <a:latin typeface="Adobe Devanagari" panose="02040503050201020203" pitchFamily="18" charset="0"/>
                <a:cs typeface="Adobe Devanagari" panose="02040503050201020203" pitchFamily="18" charset="0"/>
              </a:rPr>
              <a:t>There is tiny information regarding the facilities that resort have like (Fitness Gym, Pools).</a:t>
            </a:r>
          </a:p>
          <a:p>
            <a:r>
              <a:rPr lang="en-US" dirty="0">
                <a:latin typeface="Adobe Devanagari" panose="02040503050201020203" pitchFamily="18" charset="0"/>
                <a:cs typeface="Adobe Devanagari" panose="02040503050201020203" pitchFamily="18" charset="0"/>
              </a:rPr>
              <a:t>There is the virtually view of the resort.</a:t>
            </a:r>
          </a:p>
        </p:txBody>
      </p:sp>
      <p:pic>
        <p:nvPicPr>
          <p:cNvPr id="5" name="Google Shape;304;g1c3161396d2_3_145"/>
          <p:cNvPicPr preferRelativeResize="0"/>
          <p:nvPr/>
        </p:nvPicPr>
        <p:blipFill rotWithShape="1">
          <a:blip r:embed="rId2">
            <a:alphaModFix/>
          </a:blip>
          <a:srcRect r="61893"/>
          <a:stretch/>
        </p:blipFill>
        <p:spPr>
          <a:xfrm rot="15490597">
            <a:off x="2223603" y="3048871"/>
            <a:ext cx="4644770" cy="6856214"/>
          </a:xfrm>
          <a:prstGeom prst="rect">
            <a:avLst/>
          </a:prstGeom>
          <a:noFill/>
          <a:ln>
            <a:noFill/>
          </a:ln>
        </p:spPr>
      </p:pic>
      <p:pic>
        <p:nvPicPr>
          <p:cNvPr id="6" name="Google Shape;304;g1c3161396d2_3_145"/>
          <p:cNvPicPr preferRelativeResize="0"/>
          <p:nvPr/>
        </p:nvPicPr>
        <p:blipFill rotWithShape="1">
          <a:blip r:embed="rId2">
            <a:alphaModFix/>
          </a:blip>
          <a:srcRect r="61893"/>
          <a:stretch/>
        </p:blipFill>
        <p:spPr>
          <a:xfrm>
            <a:off x="8255252" y="4146152"/>
            <a:ext cx="4644770" cy="6856214"/>
          </a:xfrm>
          <a:prstGeom prst="rect">
            <a:avLst/>
          </a:prstGeom>
          <a:noFill/>
          <a:ln>
            <a:noFill/>
          </a:ln>
        </p:spPr>
      </p:pic>
      <p:pic>
        <p:nvPicPr>
          <p:cNvPr id="9" name="Picture 8"/>
          <p:cNvPicPr/>
          <p:nvPr/>
        </p:nvPicPr>
        <p:blipFill>
          <a:blip r:embed="rId3">
            <a:extLst>
              <a:ext uri="{28A0092B-C50C-407E-A947-70E740481C1C}">
                <a14:useLocalDpi xmlns:a14="http://schemas.microsoft.com/office/drawing/2010/main" val="0"/>
              </a:ext>
            </a:extLst>
          </a:blip>
          <a:srcRect/>
          <a:stretch>
            <a:fillRect/>
          </a:stretch>
        </p:blipFill>
        <p:spPr bwMode="auto">
          <a:xfrm>
            <a:off x="1413759" y="4160520"/>
            <a:ext cx="4286001" cy="2208710"/>
          </a:xfrm>
          <a:prstGeom prst="rect">
            <a:avLst/>
          </a:prstGeom>
          <a:noFill/>
          <a:ln>
            <a:noFill/>
          </a:ln>
          <a:effectLst>
            <a:outerShdw blurRad="44450" dist="27940" dir="5400000" algn="ctr">
              <a:srgbClr val="000000">
                <a:alpha val="32000"/>
              </a:srgbClr>
            </a:outerShdw>
            <a:reflection blurRad="6350" stA="52000" endA="300" endPos="35000" dir="5400000" sy="-100000" algn="bl" rotWithShape="0"/>
          </a:effectLst>
          <a:scene3d>
            <a:camera prst="orthographicFront">
              <a:rot lat="0" lon="0" rev="0"/>
            </a:camera>
            <a:lightRig rig="balanced" dir="t">
              <a:rot lat="0" lon="0" rev="8700000"/>
            </a:lightRig>
          </a:scene3d>
          <a:sp3d>
            <a:bevelT w="190500" h="38100"/>
          </a:sp3d>
        </p:spPr>
      </p:pic>
      <p:pic>
        <p:nvPicPr>
          <p:cNvPr id="11" name="Picture 10"/>
          <p:cNvPicPr/>
          <p:nvPr/>
        </p:nvPicPr>
        <p:blipFill>
          <a:blip r:embed="rId4">
            <a:extLst>
              <a:ext uri="{28A0092B-C50C-407E-A947-70E740481C1C}">
                <a14:useLocalDpi xmlns:a14="http://schemas.microsoft.com/office/drawing/2010/main" val="0"/>
              </a:ext>
            </a:extLst>
          </a:blip>
          <a:srcRect/>
          <a:stretch>
            <a:fillRect/>
          </a:stretch>
        </p:blipFill>
        <p:spPr bwMode="auto">
          <a:xfrm>
            <a:off x="5544411" y="4677950"/>
            <a:ext cx="5169449" cy="1853839"/>
          </a:xfrm>
          <a:prstGeom prst="rect">
            <a:avLst/>
          </a:prstGeom>
          <a:noFill/>
          <a:ln>
            <a:noFill/>
          </a:ln>
          <a:effectLst>
            <a:reflection blurRad="6350" stA="52000" endA="300" endPos="35000" dir="5400000" sy="-100000" algn="bl" rotWithShape="0"/>
          </a:effectLst>
        </p:spPr>
      </p:pic>
    </p:spTree>
    <p:extLst>
      <p:ext uri="{BB962C8B-B14F-4D97-AF65-F5344CB8AC3E}">
        <p14:creationId xmlns:p14="http://schemas.microsoft.com/office/powerpoint/2010/main" val="615968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barn(inVertical)">
                                      <p:cBhvr>
                                        <p:cTn id="12" dur="500"/>
                                        <p:tgtEl>
                                          <p:spTgt spid="3">
                                            <p:txEl>
                                              <p:pRg st="0" end="0"/>
                                            </p:txEl>
                                          </p:spTgt>
                                        </p:tgtEl>
                                      </p:cBhvr>
                                    </p:animEffect>
                                  </p:childTnLst>
                                </p:cTn>
                              </p:par>
                              <p:par>
                                <p:cTn id="13" presetID="16" presetClass="entr" presetSubtype="21" fill="hold" nodeType="with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barn(inVertical)">
                                      <p:cBhvr>
                                        <p:cTn id="15" dur="500"/>
                                        <p:tgtEl>
                                          <p:spTgt spid="3">
                                            <p:txEl>
                                              <p:pRg st="1" end="1"/>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Effect transition="in" filter="barn(inVertical)">
                                      <p:cBhvr>
                                        <p:cTn id="18" dur="500"/>
                                        <p:tgtEl>
                                          <p:spTgt spid="3">
                                            <p:txEl>
                                              <p:pRg st="2" end="2"/>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randombar(horizontal)">
                                      <p:cBhvr>
                                        <p:cTn id="23" dur="500"/>
                                        <p:tgtEl>
                                          <p:spTgt spid="9"/>
                                        </p:tgtEl>
                                      </p:cBhvr>
                                    </p:animEffect>
                                  </p:childTnLst>
                                </p:cTn>
                              </p:par>
                              <p:par>
                                <p:cTn id="24" presetID="14" presetClass="entr" presetSubtype="10" fill="hold"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randombar(horizontal)">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418E9-E3C7-3D03-1F3D-C90FDB953A8F}"/>
              </a:ext>
            </a:extLst>
          </p:cNvPr>
          <p:cNvSpPr>
            <a:spLocks noGrp="1"/>
          </p:cNvSpPr>
          <p:nvPr>
            <p:ph type="title"/>
          </p:nvPr>
        </p:nvSpPr>
        <p:spPr>
          <a:xfrm>
            <a:off x="1141412" y="354358"/>
            <a:ext cx="9905998" cy="1478570"/>
          </a:xfrm>
        </p:spPr>
        <p:txBody>
          <a:bodyPr>
            <a:normAutofit/>
          </a:bodyPr>
          <a:lstStyle/>
          <a:p>
            <a:pPr algn="ctr"/>
            <a:r>
              <a:rPr lang="en-US" b="1" dirty="0">
                <a:solidFill>
                  <a:srgbClr val="FF0000"/>
                </a:solidFill>
                <a:latin typeface="Algerian" panose="04020705040A02060702" pitchFamily="82" charset="0"/>
              </a:rPr>
              <a:t>About:</a:t>
            </a:r>
          </a:p>
        </p:txBody>
      </p:sp>
      <p:sp>
        <p:nvSpPr>
          <p:cNvPr id="3" name="Content Placeholder 2">
            <a:extLst>
              <a:ext uri="{FF2B5EF4-FFF2-40B4-BE49-F238E27FC236}">
                <a16:creationId xmlns:a16="http://schemas.microsoft.com/office/drawing/2014/main" id="{5913F138-A020-C4E2-8EC4-5C6F3627F3A4}"/>
              </a:ext>
            </a:extLst>
          </p:cNvPr>
          <p:cNvSpPr>
            <a:spLocks noGrp="1"/>
          </p:cNvSpPr>
          <p:nvPr>
            <p:ph idx="1"/>
          </p:nvPr>
        </p:nvSpPr>
        <p:spPr>
          <a:xfrm>
            <a:off x="1141412" y="1832928"/>
            <a:ext cx="9905999" cy="3541714"/>
          </a:xfrm>
          <a:ln>
            <a:solidFill>
              <a:schemeClr val="tx2">
                <a:lumMod val="75000"/>
              </a:schemeClr>
            </a:solidFill>
          </a:ln>
        </p:spPr>
        <p:txBody>
          <a:bodyPr>
            <a:normAutofit/>
          </a:bodyPr>
          <a:lstStyle/>
          <a:p>
            <a:r>
              <a:rPr lang="en-US" dirty="0">
                <a:latin typeface="Adobe Devanagari" panose="02040503050201020203" pitchFamily="18" charset="0"/>
                <a:cs typeface="Adobe Devanagari" panose="02040503050201020203" pitchFamily="18" charset="0"/>
              </a:rPr>
              <a:t>The about us page, inform </a:t>
            </a:r>
            <a:r>
              <a:rPr lang="en-US" dirty="0" smtClean="0">
                <a:latin typeface="Adobe Devanagari" panose="02040503050201020203" pitchFamily="18" charset="0"/>
                <a:cs typeface="Adobe Devanagari" panose="02040503050201020203" pitchFamily="18" charset="0"/>
              </a:rPr>
              <a:t>more </a:t>
            </a:r>
            <a:r>
              <a:rPr lang="en-US" dirty="0">
                <a:latin typeface="Adobe Devanagari" panose="02040503050201020203" pitchFamily="18" charset="0"/>
                <a:cs typeface="Adobe Devanagari" panose="02040503050201020203" pitchFamily="18" charset="0"/>
              </a:rPr>
              <a:t>about the location </a:t>
            </a:r>
            <a:r>
              <a:rPr lang="en-US" dirty="0" smtClean="0">
                <a:latin typeface="Adobe Devanagari" panose="02040503050201020203" pitchFamily="18" charset="0"/>
                <a:cs typeface="Adobe Devanagari" panose="02040503050201020203" pitchFamily="18" charset="0"/>
              </a:rPr>
              <a:t>restaurant</a:t>
            </a:r>
            <a:r>
              <a:rPr lang="en-US" dirty="0" smtClean="0"/>
              <a:t> </a:t>
            </a:r>
            <a:r>
              <a:rPr lang="en-US" dirty="0" smtClean="0">
                <a:latin typeface="Adobe Devanagari" panose="02040503050201020203" pitchFamily="18" charset="0"/>
                <a:cs typeface="Adobe Devanagari" panose="02040503050201020203" pitchFamily="18" charset="0"/>
              </a:rPr>
              <a:t>of </a:t>
            </a:r>
            <a:r>
              <a:rPr lang="en-US" dirty="0">
                <a:latin typeface="Adobe Devanagari" panose="02040503050201020203" pitchFamily="18" charset="0"/>
                <a:cs typeface="Adobe Devanagari" panose="02040503050201020203" pitchFamily="18" charset="0"/>
              </a:rPr>
              <a:t>the resort.</a:t>
            </a:r>
            <a:endParaRPr lang="en-US" dirty="0" smtClean="0">
              <a:latin typeface="Adobe Devanagari" panose="02040503050201020203" pitchFamily="18" charset="0"/>
              <a:cs typeface="Adobe Devanagari" panose="02040503050201020203" pitchFamily="18" charset="0"/>
            </a:endParaRPr>
          </a:p>
          <a:p>
            <a:r>
              <a:rPr lang="en-US" dirty="0" smtClean="0">
                <a:latin typeface="Adobe Devanagari" panose="02040503050201020203" pitchFamily="18" charset="0"/>
                <a:cs typeface="Adobe Devanagari" panose="02040503050201020203" pitchFamily="18" charset="0"/>
              </a:rPr>
              <a:t>This tells the reader what the restaurant provides.</a:t>
            </a:r>
          </a:p>
          <a:p>
            <a:r>
              <a:rPr lang="en-US" dirty="0" smtClean="0">
                <a:latin typeface="Adobe Devanagari" panose="02040503050201020203" pitchFamily="18" charset="0"/>
                <a:cs typeface="Adobe Devanagari" panose="02040503050201020203" pitchFamily="18" charset="0"/>
              </a:rPr>
              <a:t>Tell about the </a:t>
            </a:r>
            <a:r>
              <a:rPr lang="en-US" dirty="0">
                <a:latin typeface="Adobe Devanagari" panose="02040503050201020203" pitchFamily="18" charset="0"/>
                <a:cs typeface="Adobe Devanagari" panose="02040503050201020203" pitchFamily="18" charset="0"/>
              </a:rPr>
              <a:t>e</a:t>
            </a:r>
            <a:r>
              <a:rPr lang="en-US" dirty="0" smtClean="0">
                <a:latin typeface="Adobe Devanagari" panose="02040503050201020203" pitchFamily="18" charset="0"/>
                <a:cs typeface="Adobe Devanagari" panose="02040503050201020203" pitchFamily="18" charset="0"/>
              </a:rPr>
              <a:t>vents that can be arrange in the restaurant.</a:t>
            </a:r>
            <a:endParaRPr lang="en-US" dirty="0">
              <a:latin typeface="Adobe Devanagari" panose="02040503050201020203" pitchFamily="18" charset="0"/>
              <a:cs typeface="Adobe Devanagari" panose="02040503050201020203" pitchFamily="18" charset="0"/>
            </a:endParaRPr>
          </a:p>
        </p:txBody>
      </p:sp>
      <p:pic>
        <p:nvPicPr>
          <p:cNvPr id="4" name="Google Shape;304;g1c3161396d2_3_145"/>
          <p:cNvPicPr preferRelativeResize="0"/>
          <p:nvPr/>
        </p:nvPicPr>
        <p:blipFill rotWithShape="1">
          <a:blip r:embed="rId2">
            <a:alphaModFix/>
          </a:blip>
          <a:srcRect r="61893"/>
          <a:stretch/>
        </p:blipFill>
        <p:spPr>
          <a:xfrm rot="15490597">
            <a:off x="2223603" y="3048871"/>
            <a:ext cx="4644770" cy="6856214"/>
          </a:xfrm>
          <a:prstGeom prst="rect">
            <a:avLst/>
          </a:prstGeom>
          <a:noFill/>
          <a:ln>
            <a:noFill/>
          </a:ln>
        </p:spPr>
      </p:pic>
      <p:pic>
        <p:nvPicPr>
          <p:cNvPr id="5" name="Google Shape;304;g1c3161396d2_3_145"/>
          <p:cNvPicPr preferRelativeResize="0"/>
          <p:nvPr/>
        </p:nvPicPr>
        <p:blipFill rotWithShape="1">
          <a:blip r:embed="rId2">
            <a:alphaModFix/>
          </a:blip>
          <a:srcRect r="61893"/>
          <a:stretch/>
        </p:blipFill>
        <p:spPr>
          <a:xfrm>
            <a:off x="8255252" y="4146152"/>
            <a:ext cx="4644770" cy="6856214"/>
          </a:xfrm>
          <a:prstGeom prst="rect">
            <a:avLst/>
          </a:prstGeom>
          <a:noFill/>
          <a:ln>
            <a:noFill/>
          </a:ln>
        </p:spPr>
      </p:pic>
      <p:pic>
        <p:nvPicPr>
          <p:cNvPr id="6" name="Picture 5"/>
          <p:cNvPicPr/>
          <p:nvPr/>
        </p:nvPicPr>
        <p:blipFill>
          <a:blip r:embed="rId3">
            <a:extLst>
              <a:ext uri="{28A0092B-C50C-407E-A947-70E740481C1C}">
                <a14:useLocalDpi xmlns:a14="http://schemas.microsoft.com/office/drawing/2010/main" val="0"/>
              </a:ext>
            </a:extLst>
          </a:blip>
          <a:srcRect/>
          <a:stretch>
            <a:fillRect/>
          </a:stretch>
        </p:blipFill>
        <p:spPr bwMode="auto">
          <a:xfrm>
            <a:off x="6094411" y="3870327"/>
            <a:ext cx="5943600" cy="3008630"/>
          </a:xfrm>
          <a:prstGeom prst="rect">
            <a:avLst/>
          </a:prstGeom>
          <a:noFill/>
          <a:ln>
            <a:solidFill>
              <a:schemeClr val="tx2">
                <a:lumMod val="75000"/>
              </a:schemeClr>
            </a:solidFill>
          </a:ln>
          <a:effectLst>
            <a:softEdge rad="63500"/>
          </a:effectLst>
        </p:spPr>
      </p:pic>
    </p:spTree>
    <p:extLst>
      <p:ext uri="{BB962C8B-B14F-4D97-AF65-F5344CB8AC3E}">
        <p14:creationId xmlns:p14="http://schemas.microsoft.com/office/powerpoint/2010/main" val="283562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animEffect transition="in" filter="fade">
                                      <p:cBhvr>
                                        <p:cTn id="15" dur="500"/>
                                        <p:tgtEl>
                                          <p:spTgt spid="3">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500"/>
                                        <p:tgtEl>
                                          <p:spTgt spid="3">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randombar(horizontal)">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38FB2-4779-D43F-C79C-3200E87BCC31}"/>
              </a:ext>
            </a:extLst>
          </p:cNvPr>
          <p:cNvSpPr>
            <a:spLocks noGrp="1"/>
          </p:cNvSpPr>
          <p:nvPr>
            <p:ph type="title"/>
          </p:nvPr>
        </p:nvSpPr>
        <p:spPr>
          <a:xfrm>
            <a:off x="1084353" y="-961333"/>
            <a:ext cx="9905998" cy="2960117"/>
          </a:xfrm>
        </p:spPr>
        <p:txBody>
          <a:bodyPr>
            <a:normAutofit/>
          </a:bodyPr>
          <a:lstStyle/>
          <a:p>
            <a:pPr algn="ctr"/>
            <a:r>
              <a:rPr lang="en-US" b="1" dirty="0">
                <a:solidFill>
                  <a:srgbClr val="FF0000"/>
                </a:solidFill>
                <a:latin typeface="Algerian" panose="04020705040A02060702" pitchFamily="82" charset="0"/>
              </a:rPr>
              <a:t>Membership:</a:t>
            </a:r>
          </a:p>
        </p:txBody>
      </p:sp>
      <p:sp>
        <p:nvSpPr>
          <p:cNvPr id="3" name="Content Placeholder 2">
            <a:extLst>
              <a:ext uri="{FF2B5EF4-FFF2-40B4-BE49-F238E27FC236}">
                <a16:creationId xmlns:a16="http://schemas.microsoft.com/office/drawing/2014/main" id="{179B1BEB-CD00-5B51-C627-356ACDC75E21}"/>
              </a:ext>
            </a:extLst>
          </p:cNvPr>
          <p:cNvSpPr>
            <a:spLocks noGrp="1"/>
          </p:cNvSpPr>
          <p:nvPr>
            <p:ph idx="1"/>
          </p:nvPr>
        </p:nvSpPr>
        <p:spPr>
          <a:xfrm>
            <a:off x="843462" y="760288"/>
            <a:ext cx="9905999" cy="4856253"/>
          </a:xfrm>
          <a:ln>
            <a:solidFill>
              <a:schemeClr val="tx2">
                <a:lumMod val="75000"/>
              </a:schemeClr>
            </a:solidFill>
          </a:ln>
        </p:spPr>
        <p:txBody>
          <a:bodyPr vert="horz" lIns="91440" tIns="45720" rIns="91440" bIns="45720" rtlCol="0">
            <a:normAutofit/>
          </a:bodyPr>
          <a:lstStyle/>
          <a:p>
            <a:r>
              <a:rPr lang="en-US" dirty="0">
                <a:latin typeface="Adobe Devanagari" panose="02040503050201020203" pitchFamily="18" charset="0"/>
                <a:cs typeface="Adobe Devanagari" panose="02040503050201020203" pitchFamily="18" charset="0"/>
              </a:rPr>
              <a:t>This webpage is made for offering visitors our membership of the resort.</a:t>
            </a:r>
          </a:p>
          <a:p>
            <a:r>
              <a:rPr lang="en-US" dirty="0">
                <a:latin typeface="Adobe Devanagari" panose="02040503050201020203" pitchFamily="18" charset="0"/>
                <a:cs typeface="Adobe Devanagari" panose="02040503050201020203" pitchFamily="18" charset="0"/>
              </a:rPr>
              <a:t>In this page we have given full details about the membership and have also given an online form, so that if any visitor in interested in availing it can immediately fill the form and get through the process</a:t>
            </a:r>
            <a:r>
              <a:rPr lang="en-US" dirty="0" smtClean="0">
                <a:latin typeface="Adobe Devanagari" panose="02040503050201020203" pitchFamily="18" charset="0"/>
                <a:cs typeface="Adobe Devanagari" panose="02040503050201020203" pitchFamily="18" charset="0"/>
              </a:rPr>
              <a:t>.</a:t>
            </a:r>
          </a:p>
          <a:p>
            <a:endParaRPr lang="en-US" dirty="0">
              <a:latin typeface="Adobe Devanagari" panose="02040503050201020203" pitchFamily="18" charset="0"/>
              <a:cs typeface="Adobe Devanagari" panose="02040503050201020203" pitchFamily="18" charset="0"/>
            </a:endParaRPr>
          </a:p>
          <a:p>
            <a:endParaRPr lang="en-US" dirty="0">
              <a:latin typeface="Adobe Devanagari" panose="02040503050201020203" pitchFamily="18" charset="0"/>
              <a:cs typeface="Adobe Devanagari" panose="02040503050201020203" pitchFamily="18" charset="0"/>
            </a:endParaRPr>
          </a:p>
        </p:txBody>
      </p:sp>
      <p:pic>
        <p:nvPicPr>
          <p:cNvPr id="5" name="Picture 4">
            <a:extLst>
              <a:ext uri="{FF2B5EF4-FFF2-40B4-BE49-F238E27FC236}">
                <a16:creationId xmlns:a16="http://schemas.microsoft.com/office/drawing/2014/main" id="{E591C77A-3A75-B51C-9AC8-9F6B1D5BCFB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91881" y="2974693"/>
            <a:ext cx="3839359" cy="3791378"/>
          </a:xfrm>
          <a:prstGeom prst="rect">
            <a:avLst/>
          </a:prstGeom>
          <a:effectLst>
            <a:innerShdw blurRad="114300">
              <a:prstClr val="black"/>
            </a:innerShdw>
          </a:effectLst>
        </p:spPr>
      </p:pic>
      <p:pic>
        <p:nvPicPr>
          <p:cNvPr id="7" name="Picture 6">
            <a:extLst>
              <a:ext uri="{FF2B5EF4-FFF2-40B4-BE49-F238E27FC236}">
                <a16:creationId xmlns:a16="http://schemas.microsoft.com/office/drawing/2014/main" id="{667BFDBD-0226-D728-4D63-8EBB88F044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14581" y="3148314"/>
            <a:ext cx="3839359" cy="3617757"/>
          </a:xfrm>
          <a:prstGeom prst="rect">
            <a:avLst/>
          </a:prstGeom>
          <a:effectLst>
            <a:innerShdw blurRad="114300">
              <a:prstClr val="black"/>
            </a:innerShdw>
          </a:effectLst>
        </p:spPr>
      </p:pic>
    </p:spTree>
    <p:extLst>
      <p:ext uri="{BB962C8B-B14F-4D97-AF65-F5344CB8AC3E}">
        <p14:creationId xmlns:p14="http://schemas.microsoft.com/office/powerpoint/2010/main" val="7305797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anim calcmode="lin" valueType="num">
                                      <p:cBhvr>
                                        <p:cTn id="19"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20"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wheel(1)">
                                      <p:cBhvr>
                                        <p:cTn id="25" dur="2000"/>
                                        <p:tgtEl>
                                          <p:spTgt spid="5"/>
                                        </p:tgtEl>
                                      </p:cBhvr>
                                    </p:animEffect>
                                  </p:childTnLst>
                                </p:cTn>
                              </p:par>
                              <p:par>
                                <p:cTn id="26" presetID="21" presetClass="entr" presetSubtype="1"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wheel(1)">
                                      <p:cBhvr>
                                        <p:cTn id="28"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1ABAA-1DDA-E55C-B182-302F604A7AE8}"/>
              </a:ext>
            </a:extLst>
          </p:cNvPr>
          <p:cNvSpPr>
            <a:spLocks noGrp="1"/>
          </p:cNvSpPr>
          <p:nvPr>
            <p:ph type="title"/>
          </p:nvPr>
        </p:nvSpPr>
        <p:spPr>
          <a:xfrm>
            <a:off x="1141413" y="-996593"/>
            <a:ext cx="9905998" cy="3093681"/>
          </a:xfrm>
        </p:spPr>
        <p:txBody>
          <a:bodyPr/>
          <a:lstStyle/>
          <a:p>
            <a:pPr algn="ctr"/>
            <a:r>
              <a:rPr lang="en-US" b="1" dirty="0">
                <a:solidFill>
                  <a:srgbClr val="FF0000"/>
                </a:solidFill>
                <a:latin typeface="Algerian" panose="04020705040A02060702" pitchFamily="82" charset="0"/>
              </a:rPr>
              <a:t>Facilities</a:t>
            </a:r>
            <a:r>
              <a:rPr lang="en-US" dirty="0"/>
              <a:t>:</a:t>
            </a:r>
          </a:p>
        </p:txBody>
      </p:sp>
      <p:sp>
        <p:nvSpPr>
          <p:cNvPr id="3" name="Content Placeholder 2">
            <a:extLst>
              <a:ext uri="{FF2B5EF4-FFF2-40B4-BE49-F238E27FC236}">
                <a16:creationId xmlns:a16="http://schemas.microsoft.com/office/drawing/2014/main" id="{414AE5D2-FDEB-F259-450E-0ED7BA170671}"/>
              </a:ext>
            </a:extLst>
          </p:cNvPr>
          <p:cNvSpPr>
            <a:spLocks noGrp="1"/>
          </p:cNvSpPr>
          <p:nvPr>
            <p:ph idx="1"/>
          </p:nvPr>
        </p:nvSpPr>
        <p:spPr>
          <a:xfrm>
            <a:off x="1141412" y="873303"/>
            <a:ext cx="9905999" cy="4917898"/>
          </a:xfrm>
        </p:spPr>
        <p:txBody>
          <a:bodyPr/>
          <a:lstStyle/>
          <a:p>
            <a:r>
              <a:rPr lang="en-US" dirty="0">
                <a:latin typeface="Adobe Devanagari" panose="02040503050201020203" pitchFamily="18" charset="0"/>
                <a:cs typeface="Adobe Devanagari" panose="02040503050201020203" pitchFamily="18" charset="0"/>
              </a:rPr>
              <a:t>This webpage is used to tell the visitors about the facilities we provide in the resort.</a:t>
            </a:r>
          </a:p>
          <a:p>
            <a:r>
              <a:rPr lang="en-US" dirty="0">
                <a:latin typeface="Adobe Devanagari" panose="02040503050201020203" pitchFamily="18" charset="0"/>
                <a:cs typeface="Adobe Devanagari" panose="02040503050201020203" pitchFamily="18" charset="0"/>
              </a:rPr>
              <a:t>Example: Gym, pool </a:t>
            </a:r>
            <a:r>
              <a:rPr lang="en-US" dirty="0" err="1">
                <a:latin typeface="Adobe Devanagari" panose="02040503050201020203" pitchFamily="18" charset="0"/>
                <a:cs typeface="Adobe Devanagari" panose="02040503050201020203" pitchFamily="18" charset="0"/>
              </a:rPr>
              <a:t>etc</a:t>
            </a:r>
            <a:endParaRPr lang="en-US" dirty="0">
              <a:latin typeface="Adobe Devanagari" panose="02040503050201020203" pitchFamily="18" charset="0"/>
              <a:cs typeface="Adobe Devanagari" panose="02040503050201020203" pitchFamily="18" charset="0"/>
            </a:endParaRPr>
          </a:p>
          <a:p>
            <a:endParaRPr lang="en-US" dirty="0"/>
          </a:p>
        </p:txBody>
      </p:sp>
      <p:pic>
        <p:nvPicPr>
          <p:cNvPr id="5" name="Picture 4">
            <a:extLst>
              <a:ext uri="{FF2B5EF4-FFF2-40B4-BE49-F238E27FC236}">
                <a16:creationId xmlns:a16="http://schemas.microsoft.com/office/drawing/2014/main" id="{9BF2B85A-CF40-AA45-D05E-ECA6E6B9AA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8862" y="3236772"/>
            <a:ext cx="4113088" cy="3256909"/>
          </a:xfrm>
          <a:prstGeom prst="rect">
            <a:avLst/>
          </a:prstGeom>
        </p:spPr>
      </p:pic>
      <p:pic>
        <p:nvPicPr>
          <p:cNvPr id="9" name="Picture 8">
            <a:extLst>
              <a:ext uri="{FF2B5EF4-FFF2-40B4-BE49-F238E27FC236}">
                <a16:creationId xmlns:a16="http://schemas.microsoft.com/office/drawing/2014/main" id="{5314380C-DD48-64EF-638A-083C37408B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21205" y="2537717"/>
            <a:ext cx="3974112" cy="3955964"/>
          </a:xfrm>
          <a:prstGeom prst="rect">
            <a:avLst/>
          </a:prstGeom>
        </p:spPr>
      </p:pic>
    </p:spTree>
    <p:extLst>
      <p:ext uri="{BB962C8B-B14F-4D97-AF65-F5344CB8AC3E}">
        <p14:creationId xmlns:p14="http://schemas.microsoft.com/office/powerpoint/2010/main" val="2399847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6" presetClass="entr" presetSubtype="16"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circle(in)">
                                      <p:cBhvr>
                                        <p:cTn id="23" dur="2000"/>
                                        <p:tgtEl>
                                          <p:spTgt spid="9"/>
                                        </p:tgtEl>
                                      </p:cBhvr>
                                    </p:animEffect>
                                  </p:childTnLst>
                                </p:cTn>
                              </p:par>
                              <p:par>
                                <p:cTn id="24" presetID="6" presetClass="entr" presetSubtype="16" fill="hold" nodeType="with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circle(in)">
                                      <p:cBhvr>
                                        <p:cTn id="26"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55D61-298E-8DF9-D451-54357B4AD674}"/>
              </a:ext>
            </a:extLst>
          </p:cNvPr>
          <p:cNvSpPr>
            <a:spLocks noGrp="1"/>
          </p:cNvSpPr>
          <p:nvPr>
            <p:ph type="title"/>
          </p:nvPr>
        </p:nvSpPr>
        <p:spPr>
          <a:xfrm>
            <a:off x="1143001" y="-1263721"/>
            <a:ext cx="9905998" cy="3432728"/>
          </a:xfrm>
        </p:spPr>
        <p:txBody>
          <a:bodyPr/>
          <a:lstStyle/>
          <a:p>
            <a:pPr algn="ctr"/>
            <a:r>
              <a:rPr lang="en-US" b="1" dirty="0">
                <a:solidFill>
                  <a:srgbClr val="FF0000"/>
                </a:solidFill>
                <a:latin typeface="Algerian" panose="04020705040A02060702" pitchFamily="82" charset="0"/>
              </a:rPr>
              <a:t>FACILITIES</a:t>
            </a:r>
            <a:r>
              <a:rPr lang="en-US" dirty="0"/>
              <a:t>:</a:t>
            </a:r>
          </a:p>
        </p:txBody>
      </p:sp>
      <p:pic>
        <p:nvPicPr>
          <p:cNvPr id="4" name="Content Placeholder 3">
            <a:extLst>
              <a:ext uri="{FF2B5EF4-FFF2-40B4-BE49-F238E27FC236}">
                <a16:creationId xmlns:a16="http://schemas.microsoft.com/office/drawing/2014/main" id="{503C5240-0132-DD00-CA31-440D428164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9897" y="850601"/>
            <a:ext cx="4667824" cy="2636811"/>
          </a:xfrm>
          <a:prstGeom prst="rect">
            <a:avLst/>
          </a:prstGeom>
        </p:spPr>
      </p:pic>
      <p:pic>
        <p:nvPicPr>
          <p:cNvPr id="6" name="Picture 5">
            <a:extLst>
              <a:ext uri="{FF2B5EF4-FFF2-40B4-BE49-F238E27FC236}">
                <a16:creationId xmlns:a16="http://schemas.microsoft.com/office/drawing/2014/main" id="{7BC2AE71-6A6D-2ABD-A98D-AFFEC2F723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8134" y="850602"/>
            <a:ext cx="4243969" cy="2636810"/>
          </a:xfrm>
          <a:prstGeom prst="rect">
            <a:avLst/>
          </a:prstGeom>
        </p:spPr>
      </p:pic>
      <p:pic>
        <p:nvPicPr>
          <p:cNvPr id="8" name="Picture 7">
            <a:extLst>
              <a:ext uri="{FF2B5EF4-FFF2-40B4-BE49-F238E27FC236}">
                <a16:creationId xmlns:a16="http://schemas.microsoft.com/office/drawing/2014/main" id="{4BDC3C46-4928-37F7-B816-9AB9AC57571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53660" y="3564225"/>
            <a:ext cx="3960449" cy="3147481"/>
          </a:xfrm>
          <a:prstGeom prst="rect">
            <a:avLst/>
          </a:prstGeom>
        </p:spPr>
      </p:pic>
    </p:spTree>
    <p:extLst>
      <p:ext uri="{BB962C8B-B14F-4D97-AF65-F5344CB8AC3E}">
        <p14:creationId xmlns:p14="http://schemas.microsoft.com/office/powerpoint/2010/main" val="3990536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par>
                                <p:cTn id="8" presetID="21" presetClass="entr" presetSubtype="1"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heel(1)">
                                      <p:cBhvr>
                                        <p:cTn id="10" dur="2000"/>
                                        <p:tgtEl>
                                          <p:spTgt spid="4"/>
                                        </p:tgtEl>
                                      </p:cBhvr>
                                    </p:animEffect>
                                  </p:childTnLst>
                                </p:cTn>
                              </p:par>
                              <p:par>
                                <p:cTn id="11" presetID="21" presetClass="entr" presetSubtype="1"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heel(1)">
                                      <p:cBhvr>
                                        <p:cTn id="13" dur="2000"/>
                                        <p:tgtEl>
                                          <p:spTgt spid="6"/>
                                        </p:tgtEl>
                                      </p:cBhvr>
                                    </p:animEffect>
                                  </p:childTnLst>
                                </p:cTn>
                              </p:par>
                              <p:par>
                                <p:cTn id="14" presetID="21" presetClass="entr" presetSubtype="1" fill="hold"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heel(1)">
                                      <p:cBhvr>
                                        <p:cTn id="16"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9B6BF-E4AA-7310-4755-11E46E869A76}"/>
              </a:ext>
            </a:extLst>
          </p:cNvPr>
          <p:cNvSpPr>
            <a:spLocks noGrp="1"/>
          </p:cNvSpPr>
          <p:nvPr>
            <p:ph type="title"/>
          </p:nvPr>
        </p:nvSpPr>
        <p:spPr>
          <a:xfrm>
            <a:off x="1141413" y="-801384"/>
            <a:ext cx="9905998" cy="2898472"/>
          </a:xfrm>
        </p:spPr>
        <p:txBody>
          <a:bodyPr/>
          <a:lstStyle/>
          <a:p>
            <a:pPr algn="ctr"/>
            <a:r>
              <a:rPr lang="en-US" b="1" dirty="0">
                <a:solidFill>
                  <a:srgbClr val="FF0000"/>
                </a:solidFill>
                <a:latin typeface="Algerian" panose="04020705040A02060702" pitchFamily="82" charset="0"/>
              </a:rPr>
              <a:t>Contact</a:t>
            </a:r>
            <a:r>
              <a:rPr lang="en-US" dirty="0"/>
              <a:t>:</a:t>
            </a:r>
          </a:p>
        </p:txBody>
      </p:sp>
      <p:sp>
        <p:nvSpPr>
          <p:cNvPr id="3" name="Content Placeholder 2">
            <a:extLst>
              <a:ext uri="{FF2B5EF4-FFF2-40B4-BE49-F238E27FC236}">
                <a16:creationId xmlns:a16="http://schemas.microsoft.com/office/drawing/2014/main" id="{321B2383-1269-EC18-C676-92476536BC01}"/>
              </a:ext>
            </a:extLst>
          </p:cNvPr>
          <p:cNvSpPr>
            <a:spLocks noGrp="1"/>
          </p:cNvSpPr>
          <p:nvPr>
            <p:ph idx="1"/>
          </p:nvPr>
        </p:nvSpPr>
        <p:spPr>
          <a:xfrm>
            <a:off x="1141412" y="893852"/>
            <a:ext cx="9905999" cy="4897349"/>
          </a:xfrm>
        </p:spPr>
        <p:txBody>
          <a:bodyPr/>
          <a:lstStyle/>
          <a:p>
            <a:r>
              <a:rPr lang="en-US" dirty="0">
                <a:latin typeface="Adobe Devanagari" panose="02040503050201020203" pitchFamily="18" charset="0"/>
                <a:cs typeface="Adobe Devanagari" panose="02040503050201020203" pitchFamily="18" charset="0"/>
              </a:rPr>
              <a:t>This webpage is developed so that the visitors of the website doesn’t face any difficulty in contacting the resort management.</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B6D05676-65C1-600E-71D5-BA632EEBB5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703" y="2295692"/>
            <a:ext cx="6508093" cy="4049487"/>
          </a:xfrm>
          <a:prstGeom prst="rect">
            <a:avLst/>
          </a:prstGeom>
          <a:effectLst>
            <a:softEdge rad="127000"/>
          </a:effectLst>
        </p:spPr>
      </p:pic>
    </p:spTree>
    <p:extLst>
      <p:ext uri="{BB962C8B-B14F-4D97-AF65-F5344CB8AC3E}">
        <p14:creationId xmlns:p14="http://schemas.microsoft.com/office/powerpoint/2010/main" val="1675794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4636388"/>
          </a:xfrm>
        </p:spPr>
        <p:txBody>
          <a:bodyPr>
            <a:normAutofit/>
          </a:bodyPr>
          <a:lstStyle/>
          <a:p>
            <a:pPr algn="ctr"/>
            <a:r>
              <a:rPr lang="en-US" sz="8800" b="1" i="1" dirty="0" smtClean="0">
                <a:solidFill>
                  <a:srgbClr val="FF0000"/>
                </a:solidFill>
                <a:latin typeface="Algerian" panose="04020705040A02060702" pitchFamily="82" charset="0"/>
              </a:rPr>
              <a:t>THANK YOU!!!</a:t>
            </a:r>
            <a:endParaRPr lang="en-US" sz="8800" b="1" i="1" dirty="0">
              <a:solidFill>
                <a:srgbClr val="FF0000"/>
              </a:solidFill>
              <a:latin typeface="Algerian" panose="04020705040A02060702" pitchFamily="82" charset="0"/>
            </a:endParaRPr>
          </a:p>
        </p:txBody>
      </p:sp>
    </p:spTree>
    <p:extLst>
      <p:ext uri="{BB962C8B-B14F-4D97-AF65-F5344CB8AC3E}">
        <p14:creationId xmlns:p14="http://schemas.microsoft.com/office/powerpoint/2010/main" val="39711622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286</TotalTime>
  <Words>266</Words>
  <Application>Microsoft Office PowerPoint</Application>
  <PresentationFormat>Widescreen</PresentationFormat>
  <Paragraphs>28</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Adobe Devanagari</vt:lpstr>
      <vt:lpstr>Algerian</vt:lpstr>
      <vt:lpstr>Arial</vt:lpstr>
      <vt:lpstr>Arial Black</vt:lpstr>
      <vt:lpstr>Bernard MT Condensed</vt:lpstr>
      <vt:lpstr>Trebuchet MS</vt:lpstr>
      <vt:lpstr>Tw Cen MT</vt:lpstr>
      <vt:lpstr>Circuit</vt:lpstr>
      <vt:lpstr>ITC PROJECT (HTML WEBSITE) </vt:lpstr>
      <vt:lpstr>INTRODUCTION:</vt:lpstr>
      <vt:lpstr>HOME:</vt:lpstr>
      <vt:lpstr>About:</vt:lpstr>
      <vt:lpstr>Membership:</vt:lpstr>
      <vt:lpstr>Facilities:</vt:lpstr>
      <vt:lpstr>FACILITIES:</vt:lpstr>
      <vt:lpstr>Contact: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ITC PROJECT (HTML WEBSITE)</dc:title>
  <dc:creator>naqi askari</dc:creator>
  <cp:lastModifiedBy>bahluser</cp:lastModifiedBy>
  <cp:revision>10</cp:revision>
  <dcterms:created xsi:type="dcterms:W3CDTF">2022-12-30T16:08:32Z</dcterms:created>
  <dcterms:modified xsi:type="dcterms:W3CDTF">2022-12-30T20:59:01Z</dcterms:modified>
</cp:coreProperties>
</file>

<file path=docProps/thumbnail.jpeg>
</file>